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dirty="0">
                <a:latin typeface="Comic Sans MS" pitchFamily="66" charset="0"/>
              </a:rPr>
              <a:t>Открытки</a:t>
            </a:r>
          </a:p>
        </c:rich>
      </c:tx>
      <c:layout/>
    </c:title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Открытки</c:v>
                </c:pt>
              </c:strCache>
            </c:strRef>
          </c:tx>
          <c:dLbls>
            <c:showPercent val="1"/>
          </c:dLbls>
          <c:cat>
            <c:strRef>
              <c:f>Лист1!$A$2:$A$5</c:f>
              <c:strCache>
                <c:ptCount val="2"/>
                <c:pt idx="0">
                  <c:v>да</c:v>
                </c:pt>
                <c:pt idx="1">
                  <c:v>нет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33</c:v>
                </c:pt>
                <c:pt idx="1">
                  <c:v>8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t"/>
      <c:legendEntry>
        <c:idx val="2"/>
        <c:delete val="1"/>
      </c:legendEntry>
      <c:legendEntry>
        <c:idx val="3"/>
        <c:delete val="1"/>
      </c:legendEntry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/>
      <c:txPr>
        <a:bodyPr/>
        <a:lstStyle/>
        <a:p>
          <a:pPr>
            <a:defRPr>
              <a:latin typeface="Comic Sans MS" pitchFamily="66" charset="0"/>
            </a:defRPr>
          </a:pPr>
          <a:endParaRPr lang="ru-RU"/>
        </a:p>
      </c:txPr>
    </c:title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Открытки</c:v>
                </c:pt>
              </c:strCache>
            </c:strRef>
          </c:tx>
          <c:dLbls>
            <c:showPercent val="1"/>
          </c:dLbls>
          <c:cat>
            <c:strRef>
              <c:f>Лист1!$A$2:$A$5</c:f>
              <c:strCache>
                <c:ptCount val="2"/>
                <c:pt idx="0">
                  <c:v>признания</c:v>
                </c:pt>
                <c:pt idx="1">
                  <c:v>пожелания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27</c:v>
                </c:pt>
                <c:pt idx="1">
                  <c:v>14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t"/>
      <c:legendEntry>
        <c:idx val="2"/>
        <c:delete val="1"/>
      </c:legendEntry>
      <c:legendEntry>
        <c:idx val="3"/>
        <c:delete val="1"/>
      </c:legendEntry>
      <c:layout/>
      <c:txPr>
        <a:bodyPr/>
        <a:lstStyle/>
        <a:p>
          <a:pPr>
            <a:defRPr>
              <a:latin typeface="Comic Sans MS" pitchFamily="66" charset="0"/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dirty="0">
                <a:latin typeface="Comic Sans MS" pitchFamily="66" charset="0"/>
              </a:rPr>
              <a:t>Символы</a:t>
            </a:r>
          </a:p>
        </c:rich>
      </c:tx>
      <c:layout/>
    </c:title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Символы</c:v>
                </c:pt>
              </c:strCache>
            </c:strRef>
          </c:tx>
          <c:dLbls>
            <c:showPercent val="1"/>
          </c:dLbls>
          <c:cat>
            <c:strRef>
              <c:f>Лист1!$A$2:$A$5</c:f>
              <c:strCache>
                <c:ptCount val="4"/>
                <c:pt idx="0">
                  <c:v>валентинки</c:v>
                </c:pt>
                <c:pt idx="1">
                  <c:v>цветы</c:v>
                </c:pt>
                <c:pt idx="2">
                  <c:v>сладости</c:v>
                </c:pt>
                <c:pt idx="3">
                  <c:v>купидон и стрелы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32</c:v>
                </c:pt>
                <c:pt idx="1">
                  <c:v>9</c:v>
                </c:pt>
                <c:pt idx="2">
                  <c:v>14</c:v>
                </c:pt>
                <c:pt idx="3">
                  <c:v>6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t"/>
      <c:layout/>
      <c:txPr>
        <a:bodyPr/>
        <a:lstStyle/>
        <a:p>
          <a:pPr>
            <a:defRPr>
              <a:latin typeface="Comic Sans MS" pitchFamily="66" charset="0"/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/>
      <c:txPr>
        <a:bodyPr/>
        <a:lstStyle/>
        <a:p>
          <a:pPr>
            <a:defRPr>
              <a:latin typeface="Comic Sans MS" pitchFamily="66" charset="0"/>
            </a:defRPr>
          </a:pPr>
          <a:endParaRPr lang="ru-RU"/>
        </a:p>
      </c:txPr>
    </c:title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Службы</c:v>
                </c:pt>
              </c:strCache>
            </c:strRef>
          </c:tx>
          <c:dLbls>
            <c:showCatName val="1"/>
            <c:showPercent val="1"/>
          </c:dLbls>
          <c:cat>
            <c:strRef>
              <c:f>Лист1!$A$2:$A$5</c:f>
              <c:strCache>
                <c:ptCount val="2"/>
                <c:pt idx="0">
                  <c:v>почта</c:v>
                </c:pt>
                <c:pt idx="1">
                  <c:v>другое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38</c:v>
                </c:pt>
                <c:pt idx="1">
                  <c:v>3.2</c:v>
                </c:pt>
              </c:numCache>
            </c:numRef>
          </c:val>
        </c:ser>
        <c:dLbls>
          <c:showCatName val="1"/>
          <c:showPercent val="1"/>
        </c:dLbls>
        <c:firstSliceAng val="0"/>
      </c:pieChart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18.03.2018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18.03.2018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18.03.2018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18.03.2018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18.03.2018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18.03.2018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18.03.2018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400330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Проект на тему:</a:t>
            </a:r>
          </a:p>
          <a:p>
            <a:pPr algn="ctr"/>
            <a:r>
              <a:rPr lang="ru-RU" sz="5400" b="1" cap="none" spc="0" dirty="0" smtClean="0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«Традиции и обычаи</a:t>
            </a:r>
          </a:p>
          <a:p>
            <a:pPr algn="ctr"/>
            <a:r>
              <a:rPr lang="ru-RU" sz="5400" b="1" dirty="0" smtClean="0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Дня Святого Валентина</a:t>
            </a:r>
            <a:r>
              <a:rPr lang="ru-RU" sz="5400" b="1" dirty="0" smtClean="0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»</a:t>
            </a:r>
            <a:endParaRPr lang="ru-RU" sz="5400" b="1" cap="none" spc="0" dirty="0">
              <a:ln w="1905"/>
              <a:solidFill>
                <a:schemeClr val="accent2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929190" y="3786190"/>
            <a:ext cx="40005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Comic Sans MS" pitchFamily="66" charset="0"/>
              </a:rPr>
              <a:t>Выполнили ученики 6 «А» класса</a:t>
            </a:r>
          </a:p>
          <a:p>
            <a:r>
              <a:rPr lang="ru-RU" dirty="0" smtClean="0">
                <a:latin typeface="Comic Sans MS" pitchFamily="66" charset="0"/>
              </a:rPr>
              <a:t>Тарасова Софья</a:t>
            </a:r>
          </a:p>
          <a:p>
            <a:r>
              <a:rPr lang="ru-RU" dirty="0" err="1" smtClean="0">
                <a:latin typeface="Comic Sans MS" pitchFamily="66" charset="0"/>
              </a:rPr>
              <a:t>Кмицикевич</a:t>
            </a:r>
            <a:r>
              <a:rPr lang="ru-RU" dirty="0" smtClean="0">
                <a:latin typeface="Comic Sans MS" pitchFamily="66" charset="0"/>
              </a:rPr>
              <a:t> Злата</a:t>
            </a:r>
          </a:p>
          <a:p>
            <a:r>
              <a:rPr lang="ru-RU" dirty="0" err="1" smtClean="0">
                <a:latin typeface="Comic Sans MS" pitchFamily="66" charset="0"/>
              </a:rPr>
              <a:t>Поварёнков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smtClean="0">
                <a:latin typeface="Comic Sans MS" pitchFamily="66" charset="0"/>
              </a:rPr>
              <a:t>Александр</a:t>
            </a:r>
            <a:endParaRPr lang="ru-RU" dirty="0">
              <a:latin typeface="Comic Sans MS" pitchFamily="66" charset="0"/>
            </a:endParaRPr>
          </a:p>
        </p:txBody>
      </p:sp>
      <p:pic>
        <p:nvPicPr>
          <p:cNvPr id="4" name="Рисунок 3" descr="6827004-Chto_podarit_devushk01071209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857496"/>
            <a:ext cx="4929190" cy="3643338"/>
          </a:xfrm>
          <a:prstGeom prst="rect">
            <a:avLst/>
          </a:prstGeom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0" y="0"/>
            <a:ext cx="9286908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– </a:t>
            </a:r>
            <a:r>
              <a:rPr kumimoji="0" lang="ru-RU" sz="3200" b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Единственное, чего никогда не бывает достаточно – это любовь. И единственное, чему мы никогда не отдаем достаточно – это тоже любовь. © Генри Миллер</a:t>
            </a:r>
            <a:endParaRPr kumimoji="0" lang="ru-RU" sz="32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cs typeface="Arial" pitchFamily="34" charset="0"/>
            </a:endParaRPr>
          </a:p>
        </p:txBody>
      </p:sp>
      <p:pic>
        <p:nvPicPr>
          <p:cNvPr id="3" name="Рисунок 2" descr="podarki-v-Den-Sv.-Valentin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8728" y="2071678"/>
            <a:ext cx="6564091" cy="4786322"/>
          </a:xfrm>
          <a:prstGeom prst="rect">
            <a:avLst/>
          </a:prstGeom>
        </p:spPr>
      </p:pic>
    </p:spTree>
  </p:cSld>
  <p:clrMapOvr>
    <a:masterClrMapping/>
  </p:clrMapOvr>
  <p:transition>
    <p:plus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14348" y="500042"/>
            <a:ext cx="775564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905"/>
                <a:solidFill>
                  <a:schemeClr val="tx1">
                    <a:lumMod val="75000"/>
                    <a:lumOff val="2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Спасибо за внимание!</a:t>
            </a:r>
            <a:endParaRPr lang="ru-RU" sz="5400" b="1" cap="none" spc="0" dirty="0">
              <a:ln w="1905"/>
              <a:solidFill>
                <a:schemeClr val="tx1">
                  <a:lumMod val="75000"/>
                  <a:lumOff val="2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omic Sans MS" pitchFamily="66" charset="0"/>
            </a:endParaRPr>
          </a:p>
        </p:txBody>
      </p:sp>
      <p:pic>
        <p:nvPicPr>
          <p:cNvPr id="3" name="Рисунок 2" descr="aplod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00232" y="1428736"/>
            <a:ext cx="5253372" cy="5214973"/>
          </a:xfrm>
          <a:prstGeom prst="rect">
            <a:avLst/>
          </a:prstGeom>
        </p:spPr>
      </p:pic>
    </p:spTree>
  </p:cSld>
  <p:clrMapOvr>
    <a:masterClrMapping/>
  </p:clrMapOvr>
  <p:transition>
    <p:split orient="vert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0"/>
            <a:ext cx="9645077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cap="none" spc="0" dirty="0" smtClean="0">
                <a:ln w="1905"/>
                <a:solidFill>
                  <a:schemeClr val="tx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Дорогие гости ,вы попали в нашу новую республику «</a:t>
            </a:r>
            <a:r>
              <a:rPr lang="ru-RU" sz="3600" b="1" cap="none" spc="0" dirty="0" err="1" smtClean="0">
                <a:ln w="1905"/>
                <a:solidFill>
                  <a:schemeClr val="tx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Туношна</a:t>
            </a:r>
            <a:r>
              <a:rPr lang="ru-RU" sz="3600" b="1" cap="none" spc="0" dirty="0" smtClean="0">
                <a:ln w="1905"/>
                <a:solidFill>
                  <a:schemeClr val="tx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»</a:t>
            </a:r>
            <a:endParaRPr lang="ru-RU" sz="3600" b="1" cap="none" spc="0" dirty="0">
              <a:ln w="1905"/>
              <a:solidFill>
                <a:schemeClr val="tx2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omic Sans MS" pitchFamily="66" charset="0"/>
            </a:endParaRPr>
          </a:p>
        </p:txBody>
      </p:sp>
      <p:pic>
        <p:nvPicPr>
          <p:cNvPr id="4" name="Рисунок 3" descr="IMG_12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57298"/>
            <a:ext cx="9144000" cy="5286412"/>
          </a:xfrm>
          <a:prstGeom prst="rect">
            <a:avLst/>
          </a:prstGeom>
        </p:spPr>
      </p:pic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214414" y="0"/>
            <a:ext cx="7313219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8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omic Sans MS" pitchFamily="66" charset="0"/>
              </a:rPr>
              <a:t>История возникновения</a:t>
            </a:r>
          </a:p>
          <a:p>
            <a:pPr algn="ctr"/>
            <a:r>
              <a:rPr lang="ru-RU" sz="48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omic Sans MS" pitchFamily="66" charset="0"/>
              </a:rPr>
              <a:t>праздника</a:t>
            </a:r>
            <a:endParaRPr lang="ru-RU" sz="48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tx1">
                  <a:lumMod val="50000"/>
                  <a:lumOff val="5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pic>
        <p:nvPicPr>
          <p:cNvPr id="4" name="Рисунок 3" descr="stvalenti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282" y="1500174"/>
            <a:ext cx="3175000" cy="5118100"/>
          </a:xfrm>
          <a:prstGeom prst="rect">
            <a:avLst/>
          </a:prstGeom>
        </p:spPr>
      </p:pic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3214678" y="1928802"/>
            <a:ext cx="5572132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Существует множество легенд, связанных с именем Святого Валентина. Наиболее красивая и романтичная из них — это </a:t>
            </a:r>
            <a:r>
              <a:rPr kumimoji="0" lang="ru-RU" sz="2000" b="1" u="sng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история о христианском проповеднике из римской Империи </a:t>
            </a:r>
            <a:endParaRPr kumimoji="0" lang="ru-RU" sz="2000" b="1" u="sng" strike="noStrike" cap="none" normalizeH="0" baseline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latin typeface="Comic Sans MS" pitchFamily="66" charset="0"/>
              <a:cs typeface="Arial" pitchFamily="34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3214678" y="3643314"/>
            <a:ext cx="5572132" cy="2585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Император Клавдий II издал указ о запрете легионерам женитьбы ,так как он считал, что они становятся плохими солдатами. </a:t>
            </a:r>
            <a:endParaRPr kumimoji="0" lang="ru-RU" b="0" u="none" strike="noStrike" cap="none" normalizeH="0" baseline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latin typeface="Comic Sans MS" pitchFamily="66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Святой Валентин сочувствовал влюбленным и старался всячески им помочь — мирил поссорившихся возлюбленных, сочинял для них письма с признаниями в любви, дарил цветы молодым супругам и тайно венчал солдат.</a:t>
            </a:r>
            <a:endParaRPr kumimoji="0" lang="ru-RU" b="0" u="none" strike="noStrike" cap="none" normalizeH="0" baseline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latin typeface="Comic Sans MS" pitchFamily="66" charset="0"/>
              <a:cs typeface="Arial" pitchFamily="34" charset="0"/>
            </a:endParaRP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14414" y="0"/>
            <a:ext cx="7313219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8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omic Sans MS" pitchFamily="66" charset="0"/>
              </a:rPr>
              <a:t>История возникновения</a:t>
            </a:r>
          </a:p>
          <a:p>
            <a:pPr algn="ctr"/>
            <a:r>
              <a:rPr lang="ru-RU" sz="48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omic Sans MS" pitchFamily="66" charset="0"/>
              </a:rPr>
              <a:t>праздника</a:t>
            </a:r>
            <a:endParaRPr lang="ru-RU" sz="48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tx1">
                  <a:lumMod val="50000"/>
                  <a:lumOff val="5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pic>
        <p:nvPicPr>
          <p:cNvPr id="3" name="Рисунок 2" descr="stvalenti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20" y="1571612"/>
            <a:ext cx="3175000" cy="5118100"/>
          </a:xfrm>
          <a:prstGeom prst="rect">
            <a:avLst/>
          </a:prstGeom>
        </p:spPr>
      </p:pic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3643306" y="2357430"/>
            <a:ext cx="5500694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Клавдий II, узнав об этом, велел бросить священника в тюрьму, а вскоре подписал указ о его казни. </a:t>
            </a:r>
            <a:endParaRPr kumimoji="0" lang="ru-RU" sz="2000" b="0" u="none" strike="noStrike" cap="none" normalizeH="0" baseline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latin typeface="Comic Sans MS" pitchFamily="66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Согласно легенде, в него влюбилась слепая дочь тюремщика, но Валентин, как священник, давший обет безбрачия, не мог ответить на ее чувства. Однако в ночь перед казнью 13 февраля написал ей трогательное письмо, где рассказал о своей любви. А девушка, прочитав послание уже после казнили священника, прозрела.</a:t>
            </a:r>
            <a:endParaRPr kumimoji="0" lang="ru-RU" sz="2000" b="0" u="none" strike="noStrike" cap="none" normalizeH="0" baseline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latin typeface="Comic Sans MS" pitchFamily="66" charset="0"/>
              <a:cs typeface="Arial" pitchFamily="34" charset="0"/>
            </a:endParaRP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/>
        </p:nvGraphicFramePr>
        <p:xfrm>
          <a:off x="785786" y="1214422"/>
          <a:ext cx="7358114" cy="50720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1714480" y="285728"/>
            <a:ext cx="530626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Анкетирование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  <p:transition>
    <p:wheel spokes="8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14480" y="285728"/>
            <a:ext cx="530626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Анкетирование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omic Sans MS" pitchFamily="66" charset="0"/>
            </a:endParaRPr>
          </a:p>
        </p:txBody>
      </p:sp>
      <p:graphicFrame>
        <p:nvGraphicFramePr>
          <p:cNvPr id="3" name="Диаграмма 2"/>
          <p:cNvGraphicFramePr/>
          <p:nvPr/>
        </p:nvGraphicFramePr>
        <p:xfrm>
          <a:off x="1524000" y="1397000"/>
          <a:ext cx="6834214" cy="49609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wheel spokes="8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14480" y="285728"/>
            <a:ext cx="530626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Анкетирование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omic Sans MS" pitchFamily="66" charset="0"/>
            </a:endParaRPr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571472" y="1500174"/>
          <a:ext cx="7429552" cy="49292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wheel spokes="8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/>
        </p:nvGraphicFramePr>
        <p:xfrm>
          <a:off x="1643042" y="1142984"/>
          <a:ext cx="6096000" cy="49609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2428860" y="285728"/>
            <a:ext cx="530626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Анкетирование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  <p:transition>
    <p:wheel spokes="8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0" y="0"/>
            <a:ext cx="7143768" cy="6740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Цель нашей работы </a:t>
            </a:r>
            <a:r>
              <a:rPr kumimoji="0" lang="ru-RU" sz="360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-  выявление основных способов подготовки к данному празднику . </a:t>
            </a:r>
            <a:endParaRPr kumimoji="0" lang="ru-RU" sz="360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600" b="1" dirty="0" smtClean="0"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З</a:t>
            </a:r>
            <a:r>
              <a:rPr kumimoji="0" lang="ru-RU" sz="36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адачи:</a:t>
            </a:r>
            <a:endParaRPr kumimoji="0" lang="ru-RU" sz="3600" b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360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Рассмотреть историю появления данного праздника</a:t>
            </a:r>
            <a:endParaRPr kumimoji="0" lang="ru-RU" sz="360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360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Выявить его основные традиции и обычаи </a:t>
            </a:r>
            <a:endParaRPr kumimoji="0" lang="ru-RU" sz="360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360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Обозначить и представить основные способы подготовки ко дню всех влюбленных</a:t>
            </a:r>
            <a:endParaRPr kumimoji="0" lang="ru-RU" sz="360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cs typeface="Arial" pitchFamily="34" charset="0"/>
            </a:endParaRPr>
          </a:p>
        </p:txBody>
      </p:sp>
      <p:pic>
        <p:nvPicPr>
          <p:cNvPr id="3" name="Рисунок 2" descr="dostich-zeli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2132" y="1142984"/>
            <a:ext cx="2928958" cy="2357454"/>
          </a:xfrm>
          <a:prstGeom prst="rect">
            <a:avLst/>
          </a:prstGeom>
        </p:spPr>
      </p:pic>
    </p:spTree>
  </p:cSld>
  <p:clrMapOvr>
    <a:masterClrMapping/>
  </p:clrMapOvr>
  <p:transition>
    <p:circl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50</TotalTime>
  <Words>156</Words>
  <PresentationFormat>Экран (4:3)</PresentationFormat>
  <Paragraphs>32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Эркер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25</cp:revision>
  <dcterms:created xsi:type="dcterms:W3CDTF">2018-02-03T14:14:36Z</dcterms:created>
  <dcterms:modified xsi:type="dcterms:W3CDTF">2018-03-18T10:01:55Z</dcterms:modified>
</cp:coreProperties>
</file>