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7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0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63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35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43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27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4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70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6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2FF2-547C-4A83-B978-E374EA9D6D91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A3E862-E911-4029-A1BB-150F0ED8B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3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82531-3E3E-4B4D-836A-B2F04DD85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kern="5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Учебно-методический комплекс по дисциплине: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«Деловой французский язык»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A6451A-B40F-46B0-A020-A5EEF4EBC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4363" y="4473526"/>
            <a:ext cx="6189784" cy="2262781"/>
          </a:xfrm>
        </p:spPr>
        <p:txBody>
          <a:bodyPr>
            <a:normAutofit/>
          </a:bodyPr>
          <a:lstStyle/>
          <a:p>
            <a:endParaRPr lang="ru-RU" sz="3800" dirty="0">
              <a:latin typeface="+mj-lt"/>
            </a:endParaRPr>
          </a:p>
          <a:p>
            <a:r>
              <a:rPr lang="ru-RU" sz="3800" dirty="0">
                <a:latin typeface="+mj-lt"/>
              </a:rPr>
              <a:t>                                                                                            </a:t>
            </a:r>
          </a:p>
          <a:p>
            <a:pPr algn="r"/>
            <a:r>
              <a:rPr lang="ru-RU" sz="1900" dirty="0"/>
              <a:t>Разработчик: </a:t>
            </a:r>
            <a:br>
              <a:rPr lang="ru-RU" sz="1900" dirty="0"/>
            </a:br>
            <a:r>
              <a:rPr lang="ru-RU" sz="1900" dirty="0" err="1" smtClean="0"/>
              <a:t>Боровкова</a:t>
            </a:r>
            <a:r>
              <a:rPr lang="ru-RU" sz="1900" dirty="0" smtClean="0"/>
              <a:t> </a:t>
            </a:r>
            <a:r>
              <a:rPr lang="ru-RU" sz="1900" dirty="0"/>
              <a:t>Е.А.</a:t>
            </a:r>
          </a:p>
        </p:txBody>
      </p:sp>
    </p:spTree>
    <p:extLst>
      <p:ext uri="{BB962C8B-B14F-4D97-AF65-F5344CB8AC3E}">
        <p14:creationId xmlns:p14="http://schemas.microsoft.com/office/powerpoint/2010/main" val="415108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3E07B8-8D3B-48A9-B98D-2E425072AA89}"/>
              </a:ext>
            </a:extLst>
          </p:cNvPr>
          <p:cNvSpPr/>
          <p:nvPr/>
        </p:nvSpPr>
        <p:spPr>
          <a:xfrm>
            <a:off x="1561514" y="126609"/>
            <a:ext cx="10480431" cy="666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Образец мотивационного письма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6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8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 : candidature au poste "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ingénieur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conseil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"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Madame, Monsieur,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4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marR="63500" algn="just">
              <a:lnSpc>
                <a:spcPct val="99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Actuellement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deuxième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année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l’Ecole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Telecom à Paris/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diplômé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d'une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licence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Communication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soumets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 candidature au poste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d'ingénieur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conseil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au sein du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département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Marketing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votre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société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pense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effet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le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dynamisme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l’excellence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changez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caractéristiques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l'entreprise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renommée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stratégie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...) de nom de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société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permettront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pratiquer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le métier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d'ingénieur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l’environnement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le plus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propice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attentes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 le plus favorable à la mise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œuvre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mon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projet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professionnel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marR="63500" algn="just">
              <a:lnSpc>
                <a:spcPct val="99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études de communication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m’ont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conforté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dans ma vocation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conseil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aux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entreprises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m’ont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donné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expertise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XXXX. Ce cursus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académique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s’est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poursuivi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par deux stages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effectués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dans le cabinet XXXXX à Paris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XXXX au sein du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département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XXXXX. A la suite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expériences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j’ai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décidé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compléter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études par un Master XXX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Angleterre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afin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spécialiser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domaine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j'apprécie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beaucoup pour... (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Décrire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aimez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dans le job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domaine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d'activité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créativité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dynamisme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innovation, tradition, travail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d'équipe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marR="76200" algn="just">
              <a:lnSpc>
                <a:spcPct val="9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donnez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informations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concrètes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pour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montrer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recruteur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connaissez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les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qualités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requises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pour le job)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5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marR="63500" algn="just">
              <a:lnSpc>
                <a:spcPct val="9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espérant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pouvoir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exprimer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 motivation dans le cadre d’un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entretien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vous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prie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croire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Madame, Monsieur, à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l’expression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salutations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distinguées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6200" marR="63500" algn="just">
              <a:lnSpc>
                <a:spcPct val="9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9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Prénom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C044E-9CB1-41B7-AE77-3109649C8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Материально-техническое обеспечение дисциплины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C9283-2DF6-4F93-88F7-D8C734ED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240" y="1583787"/>
            <a:ext cx="8242911" cy="36904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Материально-техническое обеспечение дисциплины </a:t>
            </a:r>
          </a:p>
          <a:p>
            <a:r>
              <a:rPr lang="ru-RU" dirty="0"/>
              <a:t>Наличие в учебной аудитории доски,</a:t>
            </a:r>
          </a:p>
          <a:p>
            <a:r>
              <a:rPr lang="ru-RU" dirty="0"/>
              <a:t> мультимедийного комплекса и других средств демонстрации аудиовизуальных материалов.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E0B14-ED0B-494A-BCAE-B310F298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3473055"/>
            <a:ext cx="4504006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41665-7EE0-4D18-A4FC-7904BDF6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16D5E-0B82-4F31-B0F4-5E1406C44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8523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A48C-E5FE-4217-8065-37047781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529882"/>
            <a:ext cx="9207891" cy="61663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Цели дисциплины: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8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приобретение студентами коммуникативной компетенции, позволяющей овладеть основами делового общения в устной и письменной форме.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235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дисциплины: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64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7000"/>
              </a:lnSpc>
              <a:buFont typeface="Symbol" panose="05050102010706020507" pitchFamily="18" charset="2"/>
              <a:buChar char="-"/>
              <a:tabLst>
                <a:tab pos="66929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навыков и умений активного речевого поведения в ситуациях общения делового человека;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75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7000"/>
              </a:lnSpc>
              <a:buFont typeface="Symbol" panose="05050102010706020507" pitchFamily="18" charset="2"/>
              <a:buChar char="-"/>
              <a:tabLst>
                <a:tab pos="802005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овладение грамматическими явлениями и синтаксическими конструкциями, типичными для языка делового и повседневного общения;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5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-"/>
              <a:tabLst>
                <a:tab pos="6096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овладение формами речевого этикета;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  <a:tabLst>
                <a:tab pos="6096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знакомство с основами языка бизнеса и экономики;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75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7000"/>
              </a:lnSpc>
              <a:buFont typeface="Symbol" panose="05050102010706020507" pitchFamily="18" charset="2"/>
              <a:buChar char="-"/>
              <a:tabLst>
                <a:tab pos="687705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навыков и умений письменной речи при ведении деловой корреспонденции;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75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7000"/>
              </a:lnSpc>
              <a:buFont typeface="Symbol" panose="05050102010706020507" pitchFamily="18" charset="2"/>
              <a:buChar char="-"/>
              <a:tabLst>
                <a:tab pos="6096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возможность читать в оригинале тексты по деловой, социологической и экономической тематике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37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F2E4E-C2A2-43F6-B015-321679D6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Место данной дисциплины в учебном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D0B35-8EFA-44D8-A516-CE114ED6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50" y="1540188"/>
            <a:ext cx="8425792" cy="5057559"/>
          </a:xfrm>
        </p:spPr>
        <p:txBody>
          <a:bodyPr/>
          <a:lstStyle/>
          <a:p>
            <a:r>
              <a:rPr lang="ru-RU" dirty="0"/>
              <a:t>Данный курс построен на равноценном обучении </a:t>
            </a:r>
            <a:r>
              <a:rPr lang="ru-RU" u="sng" dirty="0"/>
              <a:t>устным и письменным формам общения </a:t>
            </a:r>
            <a:r>
              <a:rPr lang="ru-RU" dirty="0"/>
              <a:t>и, таким образом, реализует потребность студентов в межличностной, межкультурной, межнациональной коммуникации с носителями языка и людьми, владеющими языком как средством общения. Во время освоения данного курса формируются </a:t>
            </a:r>
            <a:r>
              <a:rPr lang="ru-RU" u="sng" dirty="0"/>
              <a:t>умение заданного уровня во всех видах речевой деятельности.</a:t>
            </a:r>
          </a:p>
          <a:p>
            <a:endParaRPr lang="ru-RU" dirty="0"/>
          </a:p>
          <a:p>
            <a:r>
              <a:rPr lang="ru-RU" dirty="0"/>
              <a:t>Для достижения комплексной цели данного курса используются тематические тесты, периодическая печать по актуальным </a:t>
            </a:r>
            <a:r>
              <a:rPr lang="ru-RU" u="sng" dirty="0"/>
              <a:t>социологическим вопросам, информация, содержащаяся в рекламных проспектах, объявлениях, деловой корреспонденции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1A01AC-C49B-4180-A1C2-36D9C05F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151" y="1391090"/>
            <a:ext cx="2190750" cy="2190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43D7B-B928-49CB-9C5A-4D5C0EB2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151" y="3974159"/>
            <a:ext cx="2403273" cy="20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8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A1150-458D-466C-922F-CE2D81AF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055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Содержание разделов дисциплины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496FA2-B4A6-4407-AEAA-FA7295FCA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28865"/>
              </p:ext>
            </p:extLst>
          </p:nvPr>
        </p:nvGraphicFramePr>
        <p:xfrm>
          <a:off x="1864552" y="1405772"/>
          <a:ext cx="9640060" cy="5357876"/>
        </p:xfrm>
        <a:graphic>
          <a:graphicData uri="http://schemas.openxmlformats.org/drawingml/2006/table">
            <a:tbl>
              <a:tblPr/>
              <a:tblGrid>
                <a:gridCol w="600589">
                  <a:extLst>
                    <a:ext uri="{9D8B030D-6E8A-4147-A177-3AD203B41FA5}">
                      <a16:colId xmlns:a16="http://schemas.microsoft.com/office/drawing/2014/main" val="55752604"/>
                    </a:ext>
                  </a:extLst>
                </a:gridCol>
                <a:gridCol w="3201220">
                  <a:extLst>
                    <a:ext uri="{9D8B030D-6E8A-4147-A177-3AD203B41FA5}">
                      <a16:colId xmlns:a16="http://schemas.microsoft.com/office/drawing/2014/main" val="3706782620"/>
                    </a:ext>
                  </a:extLst>
                </a:gridCol>
                <a:gridCol w="5838251">
                  <a:extLst>
                    <a:ext uri="{9D8B030D-6E8A-4147-A177-3AD203B41FA5}">
                      <a16:colId xmlns:a16="http://schemas.microsoft.com/office/drawing/2014/main" val="3041685271"/>
                    </a:ext>
                  </a:extLst>
                </a:gridCol>
              </a:tblGrid>
              <a:tr h="675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Наименование раздела дисциплины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Содержание раздела (в дидактических единицах)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414328"/>
                  </a:ext>
                </a:extLst>
              </a:tr>
              <a:tr h="4418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Разговорные темы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(деловое общение)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Деловой визит из Франции / Канады; приветствие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знакомство; визитные карточки. Персонал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фирмы.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Знакомство и рекомендации. В офисе.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Покупки. Социальная сфера обслуживания.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Деловые письма. Форма делового письма.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Реквизиты. Исходные данные. Тема. Обращение.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 и стиль делового письма. Оформление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конверта.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Виды деловых писем. Клише и выражения.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Письмо – запрос. Встречный (повторный запрос).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Сопроводительное письмо. Принятие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предложения о работе. Отказ работодателя 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заявление о работе.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56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25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03E6-5026-410B-9662-2FC61DA2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360" y="237122"/>
            <a:ext cx="8911687" cy="128089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Содержание разделов дисциплины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2D3322-DEAC-4D92-AE91-F0909DD4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54326"/>
              </p:ext>
            </p:extLst>
          </p:nvPr>
        </p:nvGraphicFramePr>
        <p:xfrm>
          <a:off x="2053884" y="1264555"/>
          <a:ext cx="9692640" cy="5356323"/>
        </p:xfrm>
        <a:graphic>
          <a:graphicData uri="http://schemas.openxmlformats.org/drawingml/2006/table">
            <a:tbl>
              <a:tblPr/>
              <a:tblGrid>
                <a:gridCol w="3432533">
                  <a:extLst>
                    <a:ext uri="{9D8B030D-6E8A-4147-A177-3AD203B41FA5}">
                      <a16:colId xmlns:a16="http://schemas.microsoft.com/office/drawing/2014/main" val="1700951112"/>
                    </a:ext>
                  </a:extLst>
                </a:gridCol>
                <a:gridCol w="6260107">
                  <a:extLst>
                    <a:ext uri="{9D8B030D-6E8A-4147-A177-3AD203B41FA5}">
                      <a16:colId xmlns:a16="http://schemas.microsoft.com/office/drawing/2014/main" val="3047805987"/>
                    </a:ext>
                  </a:extLst>
                </a:gridCol>
              </a:tblGrid>
              <a:tr h="53563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Порядок слов во французском предложении;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многозначность глаголов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être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avoir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простые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времена изъявительного наклонения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Indicatif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прошедшие времена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passé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compose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l’imparfait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ближайшие времена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le passé </a:t>
                      </a:r>
                      <a:r>
                        <a:rPr lang="en-US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будущие времена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US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simple et le </a:t>
                      </a:r>
                      <a:r>
                        <a:rPr lang="en-US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antérieur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предпрошедшее время</a:t>
                      </a:r>
                      <a:r>
                        <a:rPr lang="en-US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plus-que parfait.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Орфографические трудности (употребление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прописных букв).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Оборот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</a:t>
                      </a: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a; предложения с местоимением </a:t>
                      </a:r>
                      <a:r>
                        <a:rPr lang="ru-RU" sz="1800" kern="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Модальные глаголы, пассивный залог.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Причастия настоящего и прошедшего времен.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Инфинитив. Инфинитивные обороты.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Трудности в расстановке знаков препинания.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Герундий.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Прямая и косвенная речь. Согласование времен.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Сложные предложения. Сослагательное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наклонение. Условное наклонение.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91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6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1DB0E-B703-4B08-A475-BF7F03E2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Содержание разделов дисциплины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E585A08-1DB9-4F4D-9F13-DDA9007FC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26090"/>
              </p:ext>
            </p:extLst>
          </p:nvPr>
        </p:nvGraphicFramePr>
        <p:xfrm>
          <a:off x="2194560" y="1390789"/>
          <a:ext cx="8693833" cy="4686454"/>
        </p:xfrm>
        <a:graphic>
          <a:graphicData uri="http://schemas.openxmlformats.org/drawingml/2006/table">
            <a:tbl>
              <a:tblPr/>
              <a:tblGrid>
                <a:gridCol w="3078816">
                  <a:extLst>
                    <a:ext uri="{9D8B030D-6E8A-4147-A177-3AD203B41FA5}">
                      <a16:colId xmlns:a16="http://schemas.microsoft.com/office/drawing/2014/main" val="4209568476"/>
                    </a:ext>
                  </a:extLst>
                </a:gridCol>
                <a:gridCol w="5615017">
                  <a:extLst>
                    <a:ext uri="{9D8B030D-6E8A-4147-A177-3AD203B41FA5}">
                      <a16:colId xmlns:a16="http://schemas.microsoft.com/office/drawing/2014/main" val="2358463572"/>
                    </a:ext>
                  </a:extLst>
                </a:gridCol>
              </a:tblGrid>
              <a:tr h="4686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ahoma" panose="020B0604030504040204" pitchFamily="34" charset="0"/>
                        </a:rPr>
                        <a:t>Лексика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ahoma" panose="020B0604030504040204" pitchFamily="34" charset="0"/>
                        </a:rPr>
                        <a:t>(лексические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ahoma" panose="020B0604030504040204" pitchFamily="34" charset="0"/>
                        </a:rPr>
                        <a:t>трудности)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Лексические трудности (существительные,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обозначающие названия стран, национальностей,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образующиеся от них прилагательные).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Лексические трудности (омонимы, омографы,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синонимы).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Наиболее употребительные в деловой переписке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аббревиатуры и сокращения.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Формы обращения к незнакомым лицам, лицам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духовного звания и правительственным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чиновникам.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82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0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CB1A48-74FA-4516-9F0F-C415F773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077" y="604911"/>
            <a:ext cx="5879538" cy="597876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Основные формы работы по учебной дисциплине «Деловой французский язык», выполняемые обучающимися в течение семестра, включают в себя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доклады,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устные ответы на практических занятиях,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выполнение письменных 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практических заданий,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презентации.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70D1C-197A-4C7F-90D5-8124A2E29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973" y="604911"/>
            <a:ext cx="3336726" cy="18885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3D4624-0DD2-454F-8B72-F26E558A8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93" y="3594295"/>
            <a:ext cx="2493497" cy="249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6BEFC-7F06-4036-9E2B-4362E96C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973" y="3720756"/>
            <a:ext cx="3364948" cy="22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410F9-D72B-4D90-AB53-812D349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результате освоения дисциплины студент: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5A30DB-0762-43BD-ABEC-37628A61A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00" y="1739704"/>
            <a:ext cx="8777483" cy="49565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sz="2300" b="1" dirty="0"/>
              <a:t>должен знать:</a:t>
            </a:r>
          </a:p>
          <a:p>
            <a:pPr marL="0" indent="0">
              <a:buNone/>
            </a:pPr>
            <a:r>
              <a:rPr lang="ru-RU" sz="2300" dirty="0"/>
              <a:t>  протокол проведения совещаний, процедура, формат; </a:t>
            </a:r>
          </a:p>
          <a:p>
            <a:pPr marL="0" indent="0">
              <a:buNone/>
            </a:pPr>
            <a:r>
              <a:rPr lang="ru-RU" sz="2300" dirty="0"/>
              <a:t> протокол проведения переговоров, процедура, формат, стратегии;</a:t>
            </a:r>
          </a:p>
          <a:p>
            <a:pPr marL="0" indent="0">
              <a:buNone/>
            </a:pPr>
            <a:r>
              <a:rPr lang="ru-RU" sz="2300" dirty="0"/>
              <a:t>  основные понятия и устойчивые лексические сочетания в деловом французском языке;  грамматические структуры и речевые клише, характерные для делового французского языка; </a:t>
            </a:r>
          </a:p>
          <a:p>
            <a:pPr marL="0" indent="0">
              <a:buNone/>
            </a:pPr>
            <a:r>
              <a:rPr lang="ru-RU" sz="2300" dirty="0"/>
              <a:t> специфику межличностных отношений и этических норм бизнеса в стране изучаемого языка. </a:t>
            </a:r>
          </a:p>
          <a:p>
            <a:r>
              <a:rPr lang="ru-RU" sz="2300" dirty="0"/>
              <a:t> </a:t>
            </a:r>
            <a:r>
              <a:rPr lang="ru-RU" sz="2300" b="1" dirty="0"/>
              <a:t>должен уметь:</a:t>
            </a:r>
          </a:p>
          <a:p>
            <a:pPr marL="0" indent="0">
              <a:buNone/>
            </a:pPr>
            <a:r>
              <a:rPr lang="ru-RU" sz="2300" dirty="0"/>
              <a:t> организовывать, участвовать, руководить деловым совещанием; </a:t>
            </a:r>
          </a:p>
          <a:p>
            <a:pPr marL="0" indent="0">
              <a:buNone/>
            </a:pPr>
            <a:r>
              <a:rPr lang="ru-RU" sz="2300" dirty="0"/>
              <a:t> вести беседу </a:t>
            </a:r>
          </a:p>
          <a:p>
            <a:pPr marL="0" indent="0">
              <a:buNone/>
            </a:pPr>
            <a:r>
              <a:rPr lang="ru-RU" sz="2300" dirty="0"/>
              <a:t>- диалог в рамках заданной деловой темы; </a:t>
            </a:r>
          </a:p>
          <a:p>
            <a:pPr marL="0" indent="0">
              <a:buNone/>
            </a:pPr>
            <a:r>
              <a:rPr lang="ru-RU" sz="2300" dirty="0"/>
              <a:t> принимать участие в дискуссии (ситуативное общение) в рамках обсуждения темы; </a:t>
            </a:r>
          </a:p>
          <a:p>
            <a:pPr marL="0" indent="0">
              <a:buNone/>
            </a:pPr>
            <a:r>
              <a:rPr lang="ru-RU" sz="2300" dirty="0"/>
              <a:t> пользоваться литературой по бизнес-тематике с целью получения профессиональной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89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5F488-8ABD-483F-83E3-5A7EA596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Экзамен состоит из двух письменных заданий: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106F0-EBB1-410D-9C03-A8FECED27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98" y="1264555"/>
            <a:ext cx="10249902" cy="1914743"/>
          </a:xfrm>
        </p:spPr>
        <p:txBody>
          <a:bodyPr/>
          <a:lstStyle/>
          <a:p>
            <a:r>
              <a:rPr lang="ru-RU" dirty="0"/>
              <a:t>1.  Перевод на французский язык делового письма (1500-1600 знаков);</a:t>
            </a:r>
          </a:p>
          <a:p>
            <a:r>
              <a:rPr lang="ru-RU" dirty="0"/>
              <a:t>2. Написание письма на заданную тему или ответа на письмо.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50B29-A465-4C07-BB11-D8F07659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114324"/>
            <a:ext cx="6077764" cy="1732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1186B-2A3B-41FB-A5E5-D07619BA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3665809"/>
            <a:ext cx="5941347" cy="30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65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586</Words>
  <Application>Microsoft Office PowerPoint</Application>
  <PresentationFormat>Широкоэкранный</PresentationFormat>
  <Paragraphs>125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Unicode MS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Легкий дым</vt:lpstr>
      <vt:lpstr>               Учебно-методический комплекс по дисциплине:   «Деловой французский язык» </vt:lpstr>
      <vt:lpstr>Презентация PowerPoint</vt:lpstr>
      <vt:lpstr>Место данной дисциплины в учебном процессе</vt:lpstr>
      <vt:lpstr>Содержание разделов дисциплины</vt:lpstr>
      <vt:lpstr>Содержание разделов дисциплины</vt:lpstr>
      <vt:lpstr>Содержание разделов дисциплины</vt:lpstr>
      <vt:lpstr>Презентация PowerPoint</vt:lpstr>
      <vt:lpstr>В результате освоения дисциплины студент:  </vt:lpstr>
      <vt:lpstr>Экзамен состоит из двух письменных заданий: </vt:lpstr>
      <vt:lpstr>Презентация PowerPoint</vt:lpstr>
      <vt:lpstr>Материально-техническое обеспечение дисциплины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ФГБОУ ВО «Ярославский государственный педагогический университет им. К.Д. Ушинского»     .          Учебно-методический комплекс по дисциплине:   «Деловой французский язык» </dc:title>
  <dc:creator>Admin</dc:creator>
  <cp:lastModifiedBy>79038225095</cp:lastModifiedBy>
  <cp:revision>9</cp:revision>
  <dcterms:created xsi:type="dcterms:W3CDTF">2021-05-19T13:04:34Z</dcterms:created>
  <dcterms:modified xsi:type="dcterms:W3CDTF">2023-01-17T17:23:26Z</dcterms:modified>
</cp:coreProperties>
</file>