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70" r:id="rId7"/>
    <p:sldId id="265" r:id="rId8"/>
    <p:sldId id="266" r:id="rId9"/>
    <p:sldId id="264" r:id="rId10"/>
    <p:sldId id="268" r:id="rId11"/>
    <p:sldId id="267" r:id="rId12"/>
    <p:sldId id="26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071678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Выступление на тему: «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чтению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уроках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английского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языка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средней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35846"/>
            <a:ext cx="84296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Изучающее чтение. Упражнения: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Распределить факты, содержащиеся в тексте, по степени важности.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Назвать данные, которые считаются особо важными. Обосновать свое решение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Найти в тексте данные, которые можно использовать для выводов.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Ответить на вопросы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Написать тезисы по содержанию прочитанного текста.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Составить письменную оценку (рецензию).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Перевести на родной язык указанные абзацы (части текста и др.).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571612"/>
            <a:ext cx="72866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Поисковое чтение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чтение газет и литературы по специальности. Цель – быстрое нахождение в тексте (текстах) вполне определенных данных.</a:t>
            </a:r>
            <a:endParaRPr lang="ru-RU" sz="4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Поисковое чтение. Упражнения: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Определить тему (проблему) текста (статьи).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Прочитать два текста на одну тему, назвать расхождения в содержании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Найти на указанной странице характеристики действующих лиц, инструкцию, рецепт, рекомендации. 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Найти абзацы, посвященные указанной теме.  Найти в тексте ответы на вопросы (дающие основания для выводов).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Просмотеть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рисунок, назвать абзац, который он иллюстрирует.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Выразить свое мнение о содержании текста и соотнести его со своим собственным опытом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57224" y="714356"/>
            <a:ext cx="764383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Овладение технологией чтения осуществляется в результате выполнения </a:t>
            </a:r>
            <a:r>
              <a:rPr kumimoji="0" lang="ru-RU" sz="4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предтекстовых</a:t>
            </a:r>
            <a:r>
              <a:rPr kumimoji="0" lang="ru-RU" sz="4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текстовых и </a:t>
            </a:r>
            <a:r>
              <a:rPr kumimoji="0" lang="ru-RU" sz="4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послетекстовых</a:t>
            </a:r>
            <a:r>
              <a:rPr kumimoji="0" lang="ru-RU" sz="4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заданий.</a:t>
            </a:r>
            <a:endParaRPr kumimoji="0" lang="ru-RU" sz="4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 rot="10800000" flipV="1">
            <a:off x="142844" y="861774"/>
            <a:ext cx="900115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Логическое мышление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(анализ структуры текста, средств связи).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Высокая концентрация внимания.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Способность к прогнозированию.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(Включает в себя воображение, интуицию, способность к глубокому анализу).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Способность к оценке как собственных действий, так и действий и мыслей других людей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Продуктивность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способность генерировать большое количество идей.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Гибкость мышления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(Способность быстро и легко находить новые стратегии решения, устанавливать ассоциативные связи и переходить от явлений одного класса к другим, часто далеким по содержанию).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" y="1428736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обучения чтению</a:t>
            </a: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чтению должно представлять собой обучение речевой деятельности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чтению должно строится как познавательный процесс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чтению должно включать наряду с рецептивной и продуктивную деятельность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понимание читаемого должно опираться на структуру языка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428736"/>
            <a:ext cx="914455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обучения чтению- 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умений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читать тексты с разным уровнем понимания.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основной учебно-методической единицей в обучении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500042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5-7 классы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1643050"/>
            <a:ext cx="864396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указатели,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вывески,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этикетки к товарам,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 погоды,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объявления,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журнальные статьи страноведческого характера, отрывки из художественной литературы.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643174" y="0"/>
            <a:ext cx="30283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чтения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857232"/>
          <a:ext cx="8929718" cy="5785947"/>
        </p:xfrm>
        <a:graphic>
          <a:graphicData uri="http://schemas.openxmlformats.org/drawingml/2006/table">
            <a:tbl>
              <a:tblPr/>
              <a:tblGrid>
                <a:gridCol w="2975328"/>
                <a:gridCol w="2977195"/>
                <a:gridCol w="2977195"/>
              </a:tblGrid>
              <a:tr h="484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Параметры различия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Times New Roman"/>
                          <a:ea typeface="Times New Roman"/>
                          <a:cs typeface="Times New Roman"/>
                        </a:rPr>
                        <a:t>Виды чтения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none" dirty="0">
                          <a:latin typeface="Times New Roman"/>
                          <a:ea typeface="Times New Roman"/>
                          <a:cs typeface="Times New Roman"/>
                        </a:rPr>
                        <a:t>По форме чтения</a:t>
                      </a:r>
                      <a:endParaRPr lang="ru-RU" sz="2400" b="0" i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Чтения про себя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Чтение вслух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none" dirty="0">
                          <a:latin typeface="Times New Roman"/>
                          <a:ea typeface="Times New Roman"/>
                          <a:cs typeface="Times New Roman"/>
                        </a:rPr>
                        <a:t>По использованию логических операций</a:t>
                      </a:r>
                      <a:endParaRPr lang="ru-RU" sz="2400" b="0" i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Аналитическое чтение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Синтетическое чтение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none" dirty="0">
                          <a:latin typeface="Times New Roman"/>
                          <a:ea typeface="Times New Roman"/>
                          <a:cs typeface="Times New Roman"/>
                        </a:rPr>
                        <a:t>По глубине проникновения в содержание текста</a:t>
                      </a:r>
                      <a:endParaRPr lang="ru-RU" sz="2400" b="0" i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Интенсивное чтение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Экстенсивное чтение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none" dirty="0">
                          <a:latin typeface="Times New Roman"/>
                          <a:ea typeface="Times New Roman"/>
                          <a:cs typeface="Times New Roman"/>
                        </a:rPr>
                        <a:t>По целевым установкам</a:t>
                      </a:r>
                      <a:endParaRPr lang="ru-RU" sz="2400" b="0" i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Изучающее \ознакомительное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Просмотровое\поисковое\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none" dirty="0">
                          <a:latin typeface="Times New Roman"/>
                          <a:ea typeface="Times New Roman"/>
                          <a:cs typeface="Times New Roman"/>
                        </a:rPr>
                        <a:t>По уровням понимания</a:t>
                      </a:r>
                      <a:endParaRPr lang="ru-RU" sz="2400" b="0" i="1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Полное\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детальное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Общее\глобальное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Просмотровое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предполагает получение общего представления о читаемом материале.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89"/>
            <a:ext cx="892971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Упражнения, используемые для обучения просмотровому чтению.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Прочтите заглавие и скажите, о чем (ком), по вашему мнению, будет идти речь в тексте.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Выделите в тексте вводную, основную и заключительную части.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Составьте общее представление о содержании текста по заглавию.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Прочтите про себя первый абзац и попытайтесь догадаться, о чем будет идти речь в данном тексте.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Распределите заглавия по указанным темам.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142984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Ознакомительное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чтение, при котором предметом внимания читающего становится все речевое произведение (книга, статья, рассказ) без предварительной специальной установки на конкретное использование или воспроизведение полученной информации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835824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Ознакомительное чтение. Упражнения: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Расположить вопросы (заголовки), данные в ключе, в последовательности, соответствующей содержанию текста.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Выбрать правильный ответ из 3-4 вариантов.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Подчеркнуть в каждом абзаце одно или два предложения, которые можно было бы опустить как несущественные.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Просмотреть текст и озаглавить его. </a:t>
            </a:r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Передать содержание текста в устной (письменной) форме.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Составить выводы на основе прочитанного текста.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Прочитать текст и составить на основе содержания схему (диаграмму, анкету и др.)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1000108"/>
            <a:ext cx="835821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Изучающее чтение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предполагает максимально полное и точное понимание всей содержащейся в тексте информации и критическое ее осмысление.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636</Words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2019-02-23T16:02:57Z</dcterms:created>
  <dcterms:modified xsi:type="dcterms:W3CDTF">2019-02-26T18:16:23Z</dcterms:modified>
</cp:coreProperties>
</file>